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805"/>
    <a:srgbClr val="FDD0CF"/>
    <a:srgbClr val="FBADAB"/>
    <a:srgbClr val="B80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0C2C-A305-4436-2B2C-51218CE3E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4740F6-321C-AD95-AD13-AEF329C56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E55B8-0659-4452-4BDD-660722F6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6EBF0-089C-8459-8145-A551A8EB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E53CE-A050-A064-BFBC-E8E30AB9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9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1F8C9-BC30-92FB-1411-673F8505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16F0A4-4DF7-FF27-DD42-AB5FAC680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E13F7-A65D-4795-90C1-5C18F5D2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17B96-0BC9-4442-994E-529AA256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689E9-130F-4704-FE8C-3214AAF8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7D8936-44D2-5C93-8CC5-5888F3C5C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D89564-1AFD-7EC7-8F0D-C5B5611E8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34FCF-2142-ABA1-2947-9AE593CB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322DC3-91AD-517D-B758-E25A9A0D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7FB12-8C82-452A-E0BF-E2E48A5F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D90C7-73B1-C099-BD6B-51A8F3DC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A3330-FFAC-BA5E-7A0A-F315A0086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92B33-89C6-E7D6-F458-72982971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8C5101-0F90-08A6-DB20-AF592F24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F41B7-DDA8-A64D-470B-8EF78827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9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08434-2568-04A8-408C-8521E20D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0A9C26-E2B5-86D8-E42C-7E28348D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B4409-362A-64EE-6315-A961420D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1B75F-0565-68A1-B9A4-308AE860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778F6-639E-0FB7-6C54-7434BDC5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2A049-1B1E-CEDE-E1EF-364C4ED5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A2B1-123A-A5ED-DF34-4E7FD637C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ED085E-92F2-91C2-F74E-38652F58B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C08A7B-E383-44FA-2D6B-297E0532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661AE-3F3E-436F-6E19-0EF90EAB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896F0E-C8A0-7139-01D7-549B62A6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8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8C78-0AE9-52FD-D451-BC985B74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211E38-3E7F-6FC2-F93B-4BFB2D67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7AEDF-9468-4796-1F45-AC394C50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8F02E9-03F1-FA9E-60DA-FB4E24937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A20A87-EC8A-67C7-FEA6-D380F50B9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B131CC-EEAE-E41E-2C74-ADF5FDD3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AE2A68-C794-468B-85F4-7AD1A9A2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D9BCF3-E197-723A-9BBC-E859C02B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B4792-93F4-C947-B8D5-01562F09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B5A69-4709-6823-B80B-1B859B89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4E5FB5-522E-1E95-2FA0-3049CD4D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AC9DD8-0CEC-CAE6-273D-962750ED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CFB6C5-44BA-C853-5C21-6BADF2D3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A11B30-F090-09B7-ADA2-AC90D271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A71616-5066-7ABE-D20D-23D120B1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5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89290-92D7-5368-66CC-570C875B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7C4DD-8C18-83E9-1600-A51C5646A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D4153-8E19-A2B6-5B6C-7F30321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C83C3-EDC7-C91E-4414-853603ED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3FBA8E-A5C1-49FB-0D77-2B78E2E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F9CD2E-6E91-3F07-CA28-9531F871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F2F3D-ED04-D943-9084-464CC7D2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D95F0A-CCA9-E24E-58A7-B984269E5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99F06-7858-4768-B9C3-4D98B7406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D564C-488B-96F1-A84C-BAB35440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8D5312-F83A-CA2B-9D3A-8B01AA20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23B30B-49DA-46B4-5533-CEAAB3FC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9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8E418-7B42-47DB-B49C-1E3F0FF7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1EEF91-2B3C-0286-53AF-0AE6B81BA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75E16D-A788-7E2B-1B7E-4F4F3106D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636121-0E4B-4539-B73A-C69762352887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DFC51-3796-B738-6E77-3B4A69BEC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639F8-4760-11DE-DB89-8ADF173F2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5CA5D1-ABBD-44CB-BFDA-A29126534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CD549-7C3F-DA36-7227-2A62BA70C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911" y="2235199"/>
            <a:ext cx="6837704" cy="2387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50805"/>
                </a:solidFill>
              </a:rPr>
              <a:t>SafeRoute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– 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приложение для безопасного возвращения домой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907CB2-6241-55E0-27B4-3C169C2AD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911" y="4622799"/>
            <a:ext cx="6837704" cy="165576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Марова</a:t>
            </a:r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Юлия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0ADD765-337B-EB8B-BFB3-C9A0D3445829}"/>
              </a:ext>
            </a:extLst>
          </p:cNvPr>
          <p:cNvSpPr/>
          <p:nvPr/>
        </p:nvSpPr>
        <p:spPr>
          <a:xfrm>
            <a:off x="692209" y="1557470"/>
            <a:ext cx="3743057" cy="37430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9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964B46EC-CA32-86F7-3D60-9F5FAF81D1AA}"/>
              </a:ext>
            </a:extLst>
          </p:cNvPr>
          <p:cNvSpPr/>
          <p:nvPr/>
        </p:nvSpPr>
        <p:spPr>
          <a:xfrm>
            <a:off x="6053136" y="-1281112"/>
            <a:ext cx="3495675" cy="3495675"/>
          </a:xfrm>
          <a:prstGeom prst="ellipse">
            <a:avLst/>
          </a:prstGeom>
          <a:solidFill>
            <a:srgbClr val="FBAD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60B53-7B50-450F-A7D9-E90E6AEE77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750805"/>
                </a:solidFill>
              </a:rPr>
              <a:t>SafeRoute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— это персональный цифровой телохранитель для пешеходов. Оно позволяет заранее задать маршрут и автоматически уведомляет доверенных людей, если пользователь сбился с пути или задержался в одном месте. Цель — предотвратить пропажу или помочь в экстренной ситуации.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750805"/>
                </a:solidFill>
                <a:effectLst/>
              </a:rPr>
              <a:t>Целевая аудитория:</a:t>
            </a:r>
            <a:r>
              <a:rPr lang="ru-RU" b="0" i="0" dirty="0">
                <a:solidFill>
                  <a:srgbClr val="750805"/>
                </a:solidFill>
                <a:effectLst/>
              </a:rPr>
              <a:t> 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люди, которым может понадобиться помощь (дети, пожилые люди, туристы и т. д.)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102564E-B982-D15F-F857-272A3C082357}"/>
              </a:ext>
            </a:extLst>
          </p:cNvPr>
          <p:cNvSpPr/>
          <p:nvPr/>
        </p:nvSpPr>
        <p:spPr>
          <a:xfrm>
            <a:off x="7800974" y="5672137"/>
            <a:ext cx="2371725" cy="237172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0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B7AEBF-E652-E087-EEC9-1505D386D6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496204"/>
            <a:ext cx="10515600" cy="5865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50805"/>
                </a:solidFill>
              </a:rPr>
              <a:t>Цель</a:t>
            </a:r>
            <a:r>
              <a:rPr lang="ru-RU" dirty="0">
                <a:solidFill>
                  <a:srgbClr val="750805"/>
                </a:solidFill>
              </a:rPr>
              <a:t>: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создать приложение для отслеживания перемещения по городу, где пользователь выбирает маршрут, и если он отклоняется от него или долго стоит на месте, приложение отправляет SMS с координатами доверенным контактам.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50805"/>
                </a:solidFill>
              </a:rPr>
              <a:t>Задачи</a:t>
            </a:r>
            <a:r>
              <a:rPr lang="ru-RU" dirty="0">
                <a:solidFill>
                  <a:srgbClr val="750805"/>
                </a:solidFill>
              </a:rPr>
              <a:t>: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Реализовать выбор и сохранение маршрута пользователя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Обеспечить постоянный мониторинг геолокации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Определить алгоритм отклонения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Реализовать механизм отправки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SMS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Подключить акселерометр (датчик падения)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Реализовать механизм для добавления доверенных контактов и избранных мест.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02C973-25AB-91A7-113E-9508F564D8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2041" y="135730"/>
            <a:ext cx="5392484" cy="61888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 приложении есть</a:t>
            </a:r>
            <a:r>
              <a:rPr lang="ru-RU" dirty="0">
                <a:solidFill>
                  <a:srgbClr val="750805"/>
                </a:solidFill>
              </a:rPr>
              <a:t> 6 активностей:</a:t>
            </a:r>
          </a:p>
          <a:p>
            <a:pPr marL="514350" indent="-514350">
              <a:buClr>
                <a:srgbClr val="750805"/>
              </a:buCl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Главная, где расположена карта и кнопка «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SOS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»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514350" indent="-514350">
              <a:buClr>
                <a:srgbClr val="750805"/>
              </a:buCl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Настройки, откуда можно перейти в активности для работы с контактами и сохраненными местами</a:t>
            </a:r>
          </a:p>
          <a:p>
            <a:pPr marL="514350" indent="-514350">
              <a:buClr>
                <a:srgbClr val="750805"/>
              </a:buCl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Настройки контактов</a:t>
            </a:r>
          </a:p>
          <a:p>
            <a:pPr marL="514350" indent="-514350">
              <a:buClr>
                <a:srgbClr val="750805"/>
              </a:buCl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Настройки сохраненных мест и маршрутов</a:t>
            </a:r>
          </a:p>
          <a:p>
            <a:pPr marL="514350" indent="-514350">
              <a:buClr>
                <a:srgbClr val="750805"/>
              </a:buCl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Добавление сохраненных мест, указывая точку прямо на карте или вводя адрес</a:t>
            </a:r>
          </a:p>
          <a:p>
            <a:pPr marL="514350" indent="-514350">
              <a:buClr>
                <a:srgbClr val="750805"/>
              </a:buCl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Добавление маршрутов, которые пользователь может задать сам, указывая определенные точки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514E55-DF9F-0E04-D656-8999F4537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5883"/>
          <a:stretch/>
        </p:blipFill>
        <p:spPr>
          <a:xfrm>
            <a:off x="6096000" y="304800"/>
            <a:ext cx="1560711" cy="3028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A1F4D5-0B20-E471-4CFE-52D004BB4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" b="6342"/>
          <a:stretch/>
        </p:blipFill>
        <p:spPr>
          <a:xfrm>
            <a:off x="8119470" y="304801"/>
            <a:ext cx="1560711" cy="3028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2FED67-981E-6F59-95A6-6458B0394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894" y="309873"/>
            <a:ext cx="1560711" cy="302387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электроника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8DE30D5-E503-1E23-439A-25D3F228EC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7083"/>
          <a:stretch/>
        </p:blipFill>
        <p:spPr>
          <a:xfrm>
            <a:off x="6096000" y="3524249"/>
            <a:ext cx="1560711" cy="30289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снимок экрана, карт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DF211C2-7C4A-DEB0-0F02-2F880E00EEA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6389"/>
          <a:stretch/>
        </p:blipFill>
        <p:spPr>
          <a:xfrm>
            <a:off x="8104386" y="3524249"/>
            <a:ext cx="1575795" cy="30289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арта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DC812371-FCA9-4FE9-15B1-018BEA52FC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6528"/>
          <a:stretch/>
        </p:blipFill>
        <p:spPr>
          <a:xfrm>
            <a:off x="10171894" y="3555945"/>
            <a:ext cx="1575794" cy="30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AEBF1-5315-BA96-EC11-197D6634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4" y="365126"/>
            <a:ext cx="10277476" cy="11684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Технологии в приложении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4AADE-5CC7-637F-BF38-4728F458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4" y="1533525"/>
            <a:ext cx="10277475" cy="4959350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dirty="0">
                <a:solidFill>
                  <a:srgbClr val="750805"/>
                </a:solidFill>
              </a:rPr>
              <a:t>Карты </a:t>
            </a:r>
            <a:r>
              <a:rPr lang="en-US" dirty="0" err="1">
                <a:solidFill>
                  <a:srgbClr val="750805"/>
                </a:solidFill>
              </a:rPr>
              <a:t>OSMDroid</a:t>
            </a:r>
            <a:r>
              <a:rPr lang="en-US" dirty="0">
                <a:solidFill>
                  <a:srgbClr val="750805"/>
                </a:solidFill>
              </a:rPr>
              <a:t>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–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бесплатный вариант карт, не требующий получения ключа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Для построения пешеходных маршрутов используется </a:t>
            </a:r>
            <a:r>
              <a:rPr lang="en-US" dirty="0" err="1">
                <a:solidFill>
                  <a:srgbClr val="750805"/>
                </a:solidFill>
              </a:rPr>
              <a:t>OpenRouteService</a:t>
            </a:r>
            <a:r>
              <a:rPr lang="en-US" dirty="0">
                <a:solidFill>
                  <a:srgbClr val="750805"/>
                </a:solidFill>
              </a:rPr>
              <a:t> </a:t>
            </a:r>
            <a:r>
              <a:rPr lang="ru-RU" dirty="0">
                <a:solidFill>
                  <a:srgbClr val="750805"/>
                </a:solidFill>
              </a:rPr>
              <a:t>на базе </a:t>
            </a:r>
            <a:r>
              <a:rPr lang="en-US" dirty="0">
                <a:solidFill>
                  <a:srgbClr val="750805"/>
                </a:solidFill>
              </a:rPr>
              <a:t>OSM</a:t>
            </a:r>
            <a:endParaRPr lang="ru-RU" dirty="0">
              <a:solidFill>
                <a:srgbClr val="750805"/>
              </a:solidFill>
            </a:endParaRP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Контакты и избранные места хранятся во внутренней памяти приложения (</a:t>
            </a:r>
            <a:r>
              <a:rPr lang="en-US" dirty="0" err="1">
                <a:solidFill>
                  <a:srgbClr val="750805"/>
                </a:solidFill>
              </a:rPr>
              <a:t>SharedPreferences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механизм не требует большого объема памяти, безопасность данных пользователя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Для отслеживания геолокации используется </a:t>
            </a:r>
            <a:r>
              <a:rPr lang="en-US" dirty="0">
                <a:solidFill>
                  <a:srgbClr val="750805"/>
                </a:solidFill>
              </a:rPr>
              <a:t>GMS</a:t>
            </a: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Для отслеживания падений используется </a:t>
            </a:r>
            <a:r>
              <a:rPr lang="ru-RU" dirty="0">
                <a:solidFill>
                  <a:srgbClr val="750805"/>
                </a:solidFill>
              </a:rPr>
              <a:t>акселерометр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B410A8D-2F41-3B23-62D8-41B8F0B0B57E}"/>
              </a:ext>
            </a:extLst>
          </p:cNvPr>
          <p:cNvCxnSpPr>
            <a:cxnSpLocks/>
          </p:cNvCxnSpPr>
          <p:nvPr/>
        </p:nvCxnSpPr>
        <p:spPr>
          <a:xfrm>
            <a:off x="581025" y="-66675"/>
            <a:ext cx="0" cy="7038975"/>
          </a:xfrm>
          <a:prstGeom prst="line">
            <a:avLst/>
          </a:prstGeom>
          <a:ln w="1270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0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0E3DE-D29D-70EE-F465-9EDD1A34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Сравнение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ACD06A4-B0D8-37FB-C8AE-73D3C81D6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36500"/>
              </p:ext>
            </p:extLst>
          </p:nvPr>
        </p:nvGraphicFramePr>
        <p:xfrm>
          <a:off x="838200" y="1825624"/>
          <a:ext cx="10515600" cy="3071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2873101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305862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663978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62101342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r>
                        <a:rPr lang="ru-RU" dirty="0"/>
                        <a:t>Критерий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SafeRoute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Детские трекеры («Где мои дети» и др.)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Навигаторы («Яндекс Карты» и др.)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6739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Оповещение при отклонении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906000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Наличие акселерометра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97127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Уведомление о долгой остановке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87920"/>
                  </a:ext>
                </a:extLst>
              </a:tr>
            </a:tbl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DC3949B2-6BF0-E81A-21D5-2ADE2581FABC}"/>
              </a:ext>
            </a:extLst>
          </p:cNvPr>
          <p:cNvSpPr/>
          <p:nvPr/>
        </p:nvSpPr>
        <p:spPr>
          <a:xfrm>
            <a:off x="8410575" y="-754063"/>
            <a:ext cx="1714500" cy="1714500"/>
          </a:xfrm>
          <a:prstGeom prst="ellipse">
            <a:avLst/>
          </a:prstGeom>
          <a:solidFill>
            <a:srgbClr val="B80C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D3A56A3-91D2-C89B-379B-8F9127CDFE57}"/>
              </a:ext>
            </a:extLst>
          </p:cNvPr>
          <p:cNvSpPr/>
          <p:nvPr/>
        </p:nvSpPr>
        <p:spPr>
          <a:xfrm>
            <a:off x="838200" y="5791200"/>
            <a:ext cx="2876550" cy="287655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5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C371431-D147-9F51-4A0E-84413A0DD2BA}"/>
              </a:ext>
            </a:extLst>
          </p:cNvPr>
          <p:cNvCxnSpPr/>
          <p:nvPr/>
        </p:nvCxnSpPr>
        <p:spPr>
          <a:xfrm flipV="1">
            <a:off x="1114425" y="-476250"/>
            <a:ext cx="9153525" cy="7448550"/>
          </a:xfrm>
          <a:prstGeom prst="line">
            <a:avLst/>
          </a:prstGeom>
          <a:ln w="127000">
            <a:solidFill>
              <a:srgbClr val="FDD0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5174EF9-993D-2DEA-66D3-13411B468DDA}"/>
              </a:ext>
            </a:extLst>
          </p:cNvPr>
          <p:cNvCxnSpPr>
            <a:cxnSpLocks/>
          </p:cNvCxnSpPr>
          <p:nvPr/>
        </p:nvCxnSpPr>
        <p:spPr>
          <a:xfrm>
            <a:off x="581025" y="-142875"/>
            <a:ext cx="3609975" cy="7410450"/>
          </a:xfrm>
          <a:prstGeom prst="line">
            <a:avLst/>
          </a:prstGeom>
          <a:ln w="1270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A033E-590F-3448-54C7-59CAE499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2DAF3-E6DA-FF18-54EE-64D18B0E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39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Приложение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SafeRoute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уникально тем, что объединяет функции трекера и системы экстренного оповещения, работая </a:t>
            </a:r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в автоматическом режиме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 и ориентируясь на </a:t>
            </a:r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пользователей разного возраста</a:t>
            </a:r>
            <a:r>
              <a:rPr lang="ru-RU" b="0" i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, которым нужна защита.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95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331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Тема Office</vt:lpstr>
      <vt:lpstr>SafeRoute – приложение для безопасного возвращения домой</vt:lpstr>
      <vt:lpstr>Презентация PowerPoint</vt:lpstr>
      <vt:lpstr>Презентация PowerPoint</vt:lpstr>
      <vt:lpstr>Презентация PowerPoint</vt:lpstr>
      <vt:lpstr>Технологии в приложении</vt:lpstr>
      <vt:lpstr>Сравнение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SafeRoute – приложение для безопасного возвращения домой</dc:title>
  <dc:creator>User</dc:creator>
  <cp:lastModifiedBy>User</cp:lastModifiedBy>
  <cp:revision>7</cp:revision>
  <dcterms:created xsi:type="dcterms:W3CDTF">2026-05-28T21:37:39Z</dcterms:created>
  <dcterms:modified xsi:type="dcterms:W3CDTF">2026-06-10T12:46:44Z</dcterms:modified>
</cp:coreProperties>
</file>